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CA" sz="4400" spc="-1" strike="noStrike">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rIns="0" tIns="0" bIns="0">
            <a:normAutofit/>
          </a:bodyPr>
          <a:p>
            <a:endParaRPr b="0" lang="en-CA" sz="3200" spc="-1" strike="noStrike">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CA" sz="4400" spc="-1" strike="noStrike">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rIns="0" tIns="0" bIns="0">
            <a:normAutofit/>
          </a:bodyPr>
          <a:p>
            <a:endParaRPr b="0" lang="en-CA" sz="3200" spc="-1" strike="noStrike">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CA" sz="3200" spc="-1" strike="noStrike">
              <a:latin typeface="Arial"/>
            </a:endParaRPr>
          </a:p>
        </p:txBody>
      </p:sp>
      <p:sp>
        <p:nvSpPr>
          <p:cNvPr id="29" name="PlaceHolder 4"/>
          <p:cNvSpPr>
            <a:spLocks noGrp="1"/>
          </p:cNvSpPr>
          <p:nvPr>
            <p:ph type="body"/>
          </p:nvPr>
        </p:nvSpPr>
        <p:spPr>
          <a:xfrm>
            <a:off x="504000" y="3044520"/>
            <a:ext cx="4426920" cy="1568520"/>
          </a:xfrm>
          <a:prstGeom prst="rect">
            <a:avLst/>
          </a:prstGeom>
        </p:spPr>
        <p:txBody>
          <a:bodyPr lIns="0" rIns="0" tIns="0" bIns="0">
            <a:normAutofit/>
          </a:bodyPr>
          <a:p>
            <a:endParaRPr b="0" lang="en-CA" sz="3200" spc="-1" strike="noStrike">
              <a:latin typeface="Arial"/>
            </a:endParaRPr>
          </a:p>
        </p:txBody>
      </p:sp>
      <p:sp>
        <p:nvSpPr>
          <p:cNvPr id="30" name="PlaceHolder 5"/>
          <p:cNvSpPr>
            <a:spLocks noGrp="1"/>
          </p:cNvSpPr>
          <p:nvPr>
            <p:ph type="body"/>
          </p:nvPr>
        </p:nvSpPr>
        <p:spPr>
          <a:xfrm>
            <a:off x="5152680" y="3044520"/>
            <a:ext cx="442692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CA" sz="4400" spc="-1" strike="noStrike">
              <a:latin typeface="Arial"/>
            </a:endParaRPr>
          </a:p>
        </p:txBody>
      </p:sp>
      <p:sp>
        <p:nvSpPr>
          <p:cNvPr id="32" name="PlaceHolder 2"/>
          <p:cNvSpPr>
            <a:spLocks noGrp="1"/>
          </p:cNvSpPr>
          <p:nvPr>
            <p:ph type="body"/>
          </p:nvPr>
        </p:nvSpPr>
        <p:spPr>
          <a:xfrm>
            <a:off x="504000" y="1326600"/>
            <a:ext cx="2921040" cy="1568520"/>
          </a:xfrm>
          <a:prstGeom prst="rect">
            <a:avLst/>
          </a:prstGeom>
        </p:spPr>
        <p:txBody>
          <a:bodyPr lIns="0" rIns="0" tIns="0" bIns="0">
            <a:normAutofit/>
          </a:bodyPr>
          <a:p>
            <a:endParaRPr b="0" lang="en-CA" sz="3200" spc="-1" strike="noStrike">
              <a:latin typeface="Arial"/>
            </a:endParaRPr>
          </a:p>
        </p:txBody>
      </p:sp>
      <p:sp>
        <p:nvSpPr>
          <p:cNvPr id="33" name="PlaceHolder 3"/>
          <p:cNvSpPr>
            <a:spLocks noGrp="1"/>
          </p:cNvSpPr>
          <p:nvPr>
            <p:ph type="body"/>
          </p:nvPr>
        </p:nvSpPr>
        <p:spPr>
          <a:xfrm>
            <a:off x="3571560" y="1326600"/>
            <a:ext cx="2921040" cy="1568520"/>
          </a:xfrm>
          <a:prstGeom prst="rect">
            <a:avLst/>
          </a:prstGeom>
        </p:spPr>
        <p:txBody>
          <a:bodyPr lIns="0" rIns="0" tIns="0" bIns="0">
            <a:normAutofit/>
          </a:bodyPr>
          <a:p>
            <a:endParaRPr b="0" lang="en-CA" sz="3200" spc="-1" strike="noStrike">
              <a:latin typeface="Arial"/>
            </a:endParaRPr>
          </a:p>
        </p:txBody>
      </p:sp>
      <p:sp>
        <p:nvSpPr>
          <p:cNvPr id="34" name="PlaceHolder 4"/>
          <p:cNvSpPr>
            <a:spLocks noGrp="1"/>
          </p:cNvSpPr>
          <p:nvPr>
            <p:ph type="body"/>
          </p:nvPr>
        </p:nvSpPr>
        <p:spPr>
          <a:xfrm>
            <a:off x="6639120" y="1326600"/>
            <a:ext cx="2921040" cy="1568520"/>
          </a:xfrm>
          <a:prstGeom prst="rect">
            <a:avLst/>
          </a:prstGeom>
        </p:spPr>
        <p:txBody>
          <a:bodyPr lIns="0" rIns="0" tIns="0" bIns="0">
            <a:normAutofit/>
          </a:bodyPr>
          <a:p>
            <a:endParaRPr b="0" lang="en-CA" sz="3200" spc="-1" strike="noStrike">
              <a:latin typeface="Arial"/>
            </a:endParaRPr>
          </a:p>
        </p:txBody>
      </p:sp>
      <p:sp>
        <p:nvSpPr>
          <p:cNvPr id="35" name="PlaceHolder 5"/>
          <p:cNvSpPr>
            <a:spLocks noGrp="1"/>
          </p:cNvSpPr>
          <p:nvPr>
            <p:ph type="body"/>
          </p:nvPr>
        </p:nvSpPr>
        <p:spPr>
          <a:xfrm>
            <a:off x="504000" y="3044520"/>
            <a:ext cx="2921040" cy="1568520"/>
          </a:xfrm>
          <a:prstGeom prst="rect">
            <a:avLst/>
          </a:prstGeom>
        </p:spPr>
        <p:txBody>
          <a:bodyPr lIns="0" rIns="0" tIns="0" bIns="0">
            <a:normAutofit/>
          </a:bodyPr>
          <a:p>
            <a:endParaRPr b="0" lang="en-CA" sz="3200" spc="-1" strike="noStrike">
              <a:latin typeface="Arial"/>
            </a:endParaRPr>
          </a:p>
        </p:txBody>
      </p:sp>
      <p:sp>
        <p:nvSpPr>
          <p:cNvPr id="36" name="PlaceHolder 6"/>
          <p:cNvSpPr>
            <a:spLocks noGrp="1"/>
          </p:cNvSpPr>
          <p:nvPr>
            <p:ph type="body"/>
          </p:nvPr>
        </p:nvSpPr>
        <p:spPr>
          <a:xfrm>
            <a:off x="3571560" y="3044520"/>
            <a:ext cx="2921040" cy="1568520"/>
          </a:xfrm>
          <a:prstGeom prst="rect">
            <a:avLst/>
          </a:prstGeom>
        </p:spPr>
        <p:txBody>
          <a:bodyPr lIns="0" rIns="0" tIns="0" bIns="0">
            <a:normAutofit/>
          </a:bodyPr>
          <a:p>
            <a:endParaRPr b="0" lang="en-CA" sz="3200" spc="-1" strike="noStrike">
              <a:latin typeface="Arial"/>
            </a:endParaRPr>
          </a:p>
        </p:txBody>
      </p:sp>
      <p:sp>
        <p:nvSpPr>
          <p:cNvPr id="37" name="PlaceHolder 7"/>
          <p:cNvSpPr>
            <a:spLocks noGrp="1"/>
          </p:cNvSpPr>
          <p:nvPr>
            <p:ph type="body"/>
          </p:nvPr>
        </p:nvSpPr>
        <p:spPr>
          <a:xfrm>
            <a:off x="6639120" y="3044520"/>
            <a:ext cx="292104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CA" sz="4400" spc="-1" strike="noStrike">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CA" sz="44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rIns="0" tIns="0" bIns="0">
            <a:normAutofit/>
          </a:bodyPr>
          <a:p>
            <a:endParaRPr b="0" lang="en-CA"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CA" sz="4400" spc="-1" strike="noStrike">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rIns="0" tIns="0" bIns="0">
            <a:normAutofit/>
          </a:bodyPr>
          <a:p>
            <a:endParaRPr b="0" lang="en-CA" sz="3200" spc="-1" strike="noStrike">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CA"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CA"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CA" sz="4400" spc="-1" strike="noStrike">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rIns="0" tIns="0" bIns="0">
            <a:normAutofit/>
          </a:bodyPr>
          <a:p>
            <a:endParaRPr b="0" lang="en-CA" sz="3200" spc="-1" strike="noStrike">
              <a:latin typeface="Arial"/>
            </a:endParaRPr>
          </a:p>
        </p:txBody>
      </p:sp>
      <p:sp>
        <p:nvSpPr>
          <p:cNvPr id="1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CA" sz="3200" spc="-1" strike="noStrike">
              <a:latin typeface="Arial"/>
            </a:endParaRPr>
          </a:p>
        </p:txBody>
      </p:sp>
      <p:sp>
        <p:nvSpPr>
          <p:cNvPr id="14" name="PlaceHolder 4"/>
          <p:cNvSpPr>
            <a:spLocks noGrp="1"/>
          </p:cNvSpPr>
          <p:nvPr>
            <p:ph type="body"/>
          </p:nvPr>
        </p:nvSpPr>
        <p:spPr>
          <a:xfrm>
            <a:off x="504000" y="3044520"/>
            <a:ext cx="442692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CA" sz="4400" spc="-1" strike="noStrike">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rIns="0" tIns="0" bIns="0">
            <a:normAutofit/>
          </a:bodyPr>
          <a:p>
            <a:endParaRPr b="0" lang="en-CA" sz="3200" spc="-1" strike="noStrike">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CA" sz="3200" spc="-1" strike="noStrike">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CA" sz="4400" spc="-1" strike="noStrike">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rIns="0" tIns="0" bIns="0">
            <a:normAutofit/>
          </a:bodyPr>
          <a:p>
            <a:endParaRPr b="0" lang="en-CA" sz="3200" spc="-1" strike="noStrike">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CA" sz="3200" spc="-1" strike="noStrike">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rIns="0" tIns="0" bIns="0">
            <a:normAutofit/>
          </a:bodyPr>
          <a:p>
            <a:endParaRPr b="0" lang="en-CA"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2000" cy="946440"/>
          </a:xfrm>
          <a:prstGeom prst="rect">
            <a:avLst/>
          </a:prstGeom>
        </p:spPr>
        <p:txBody>
          <a:bodyPr lIns="0" rIns="0" tIns="0" bIns="0" anchor="ctr"/>
          <a:p>
            <a:pPr algn="ctr"/>
            <a:r>
              <a:rPr b="0" lang="en-CA" sz="4400" spc="-1" strike="noStrike">
                <a:latin typeface="Arial"/>
              </a:rPr>
              <a:t>Click to </a:t>
            </a:r>
            <a:r>
              <a:rPr b="0" lang="en-CA" sz="4400" spc="-1" strike="noStrike">
                <a:latin typeface="Arial"/>
              </a:rPr>
              <a:t>edit the </a:t>
            </a:r>
            <a:r>
              <a:rPr b="0" lang="en-CA" sz="4400" spc="-1" strike="noStrike">
                <a:latin typeface="Arial"/>
              </a:rPr>
              <a:t>title text </a:t>
            </a:r>
            <a:r>
              <a:rPr b="0" lang="en-CA" sz="4400" spc="-1" strike="noStrike">
                <a:latin typeface="Arial"/>
              </a:rPr>
              <a:t>format</a:t>
            </a:r>
            <a:endParaRPr b="0" lang="en-CA" sz="4400" spc="-1" strike="noStrike">
              <a:latin typeface="Arial"/>
            </a:endParaRPr>
          </a:p>
        </p:txBody>
      </p:sp>
      <p:sp>
        <p:nvSpPr>
          <p:cNvPr id="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 descr=""/>
          <p:cNvPicPr/>
          <p:nvPr/>
        </p:nvPicPr>
        <p:blipFill>
          <a:blip r:embed="rId1"/>
          <a:stretch/>
        </p:blipFill>
        <p:spPr>
          <a:xfrm>
            <a:off x="2851560" y="465120"/>
            <a:ext cx="5428440" cy="4790880"/>
          </a:xfrm>
          <a:prstGeom prst="rect">
            <a:avLst/>
          </a:prstGeom>
          <a:ln>
            <a:noFill/>
          </a:ln>
        </p:spPr>
      </p:pic>
      <p:sp>
        <p:nvSpPr>
          <p:cNvPr id="39" name="TextShape 1"/>
          <p:cNvSpPr txBox="1"/>
          <p:nvPr/>
        </p:nvSpPr>
        <p:spPr>
          <a:xfrm>
            <a:off x="432000" y="4909680"/>
            <a:ext cx="2841480" cy="346320"/>
          </a:xfrm>
          <a:prstGeom prst="rect">
            <a:avLst/>
          </a:prstGeom>
          <a:noFill/>
          <a:ln>
            <a:noFill/>
          </a:ln>
        </p:spPr>
        <p:txBody>
          <a:bodyPr lIns="90000" rIns="90000" tIns="45000" bIns="45000"/>
          <a:p>
            <a:r>
              <a:rPr b="0" lang="en-CA" sz="1800" spc="-1" strike="noStrike">
                <a:latin typeface="Arial"/>
              </a:rPr>
              <a:t>Vehicle counting algorithm</a:t>
            </a:r>
            <a:endParaRPr b="0" lang="en-CA" sz="1800" spc="-1" strike="noStrike">
              <a:latin typeface="Arial"/>
            </a:endParaRPr>
          </a:p>
        </p:txBody>
      </p:sp>
      <p:sp>
        <p:nvSpPr>
          <p:cNvPr id="40" name="CustomShape 2"/>
          <p:cNvSpPr/>
          <p:nvPr/>
        </p:nvSpPr>
        <p:spPr>
          <a:xfrm>
            <a:off x="4752000" y="3888000"/>
            <a:ext cx="4032000" cy="1584000"/>
          </a:xfrm>
          <a:prstGeom prst="rect">
            <a:avLst/>
          </a:prstGeom>
          <a:noFill/>
          <a:ln w="19080">
            <a:solidFill>
              <a:srgbClr val="ed1c24"/>
            </a:solidFill>
            <a:round/>
          </a:ln>
        </p:spPr>
        <p:style>
          <a:lnRef idx="0"/>
          <a:fillRef idx="0"/>
          <a:effectRef idx="0"/>
          <a:fontRef idx="minor"/>
        </p:style>
      </p:sp>
      <p:sp>
        <p:nvSpPr>
          <p:cNvPr id="41" name="CustomShape 3"/>
          <p:cNvSpPr/>
          <p:nvPr/>
        </p:nvSpPr>
        <p:spPr>
          <a:xfrm>
            <a:off x="4248000" y="1152000"/>
            <a:ext cx="1584000" cy="1872000"/>
          </a:xfrm>
          <a:prstGeom prst="rect">
            <a:avLst/>
          </a:prstGeom>
          <a:noFill/>
          <a:ln w="19080">
            <a:solidFill>
              <a:srgbClr val="ed1c24"/>
            </a:solidFill>
            <a:round/>
          </a:ln>
        </p:spPr>
        <p:style>
          <a:lnRef idx="0"/>
          <a:fillRef idx="0"/>
          <a:effectRef idx="0"/>
          <a:fontRef idx="minor"/>
        </p:style>
      </p:sp>
      <p:sp>
        <p:nvSpPr>
          <p:cNvPr id="42" name="TextShape 4"/>
          <p:cNvSpPr txBox="1"/>
          <p:nvPr/>
        </p:nvSpPr>
        <p:spPr>
          <a:xfrm>
            <a:off x="360000" y="1656000"/>
            <a:ext cx="2880000" cy="830160"/>
          </a:xfrm>
          <a:prstGeom prst="rect">
            <a:avLst/>
          </a:prstGeom>
          <a:noFill/>
          <a:ln>
            <a:noFill/>
          </a:ln>
        </p:spPr>
        <p:txBody>
          <a:bodyPr lIns="90000" rIns="90000" tIns="45000" bIns="45000"/>
          <a:p>
            <a:r>
              <a:rPr b="0" lang="en-CA" sz="1050" spc="-1" strike="noStrike">
                <a:latin typeface="Arial"/>
              </a:rPr>
              <a:t>This week, i improved my algorithm, shown in red boxes, to detect road width and build road mask,</a:t>
            </a:r>
            <a:endParaRPr b="0" lang="en-CA" sz="1050" spc="-1" strike="noStrike">
              <a:latin typeface="Arial"/>
            </a:endParaRPr>
          </a:p>
          <a:p>
            <a:r>
              <a:rPr b="0" lang="en-CA" sz="1050" spc="-1" strike="noStrike">
                <a:latin typeface="Arial"/>
              </a:rPr>
              <a:t>And i also aggregate codes, detect and count vehicles in the image for each lines.</a:t>
            </a:r>
            <a:endParaRPr b="0" lang="en-CA" sz="105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 name="" descr=""/>
          <p:cNvPicPr/>
          <p:nvPr/>
        </p:nvPicPr>
        <p:blipFill>
          <a:blip r:embed="rId1"/>
          <a:stretch/>
        </p:blipFill>
        <p:spPr>
          <a:xfrm>
            <a:off x="0" y="0"/>
            <a:ext cx="2808000" cy="2808000"/>
          </a:xfrm>
          <a:prstGeom prst="rect">
            <a:avLst/>
          </a:prstGeom>
          <a:ln>
            <a:noFill/>
          </a:ln>
        </p:spPr>
      </p:pic>
      <p:sp>
        <p:nvSpPr>
          <p:cNvPr id="44" name="CustomShape 1"/>
          <p:cNvSpPr/>
          <p:nvPr/>
        </p:nvSpPr>
        <p:spPr>
          <a:xfrm>
            <a:off x="2880720" y="1188720"/>
            <a:ext cx="1512000" cy="504000"/>
          </a:xfrm>
          <a:custGeom>
            <a:avLst/>
            <a:gdLst/>
            <a:ahLst/>
            <a:rect l="0" t="0" r="r" b="b"/>
            <a:pathLst>
              <a:path w="4202" h="1401">
                <a:moveTo>
                  <a:pt x="0" y="350"/>
                </a:moveTo>
                <a:lnTo>
                  <a:pt x="3150" y="350"/>
                </a:lnTo>
                <a:lnTo>
                  <a:pt x="3150" y="0"/>
                </a:lnTo>
                <a:lnTo>
                  <a:pt x="4201" y="700"/>
                </a:lnTo>
                <a:lnTo>
                  <a:pt x="3150" y="1400"/>
                </a:lnTo>
                <a:lnTo>
                  <a:pt x="3150" y="1050"/>
                </a:lnTo>
                <a:lnTo>
                  <a:pt x="0" y="1050"/>
                </a:lnTo>
                <a:lnTo>
                  <a:pt x="0" y="350"/>
                </a:lnTo>
              </a:path>
            </a:pathLst>
          </a:custGeom>
          <a:solidFill>
            <a:srgbClr val="729fcf"/>
          </a:solidFill>
          <a:ln>
            <a:solidFill>
              <a:srgbClr val="3465a4"/>
            </a:solidFill>
          </a:ln>
        </p:spPr>
        <p:style>
          <a:lnRef idx="0"/>
          <a:fillRef idx="0"/>
          <a:effectRef idx="0"/>
          <a:fontRef idx="minor"/>
        </p:style>
      </p:sp>
      <p:pic>
        <p:nvPicPr>
          <p:cNvPr id="45" name="" descr=""/>
          <p:cNvPicPr/>
          <p:nvPr/>
        </p:nvPicPr>
        <p:blipFill>
          <a:blip r:embed="rId2"/>
          <a:stretch/>
        </p:blipFill>
        <p:spPr>
          <a:xfrm>
            <a:off x="4410360" y="0"/>
            <a:ext cx="5670360" cy="5670360"/>
          </a:xfrm>
          <a:prstGeom prst="rect">
            <a:avLst/>
          </a:prstGeom>
          <a:ln>
            <a:noFill/>
          </a:ln>
        </p:spPr>
      </p:pic>
      <p:sp>
        <p:nvSpPr>
          <p:cNvPr id="46" name="TextShape 2"/>
          <p:cNvSpPr txBox="1"/>
          <p:nvPr/>
        </p:nvSpPr>
        <p:spPr>
          <a:xfrm>
            <a:off x="144000" y="3061800"/>
            <a:ext cx="2880000" cy="830160"/>
          </a:xfrm>
          <a:prstGeom prst="rect">
            <a:avLst/>
          </a:prstGeom>
          <a:noFill/>
          <a:ln>
            <a:noFill/>
          </a:ln>
        </p:spPr>
        <p:txBody>
          <a:bodyPr lIns="90000" rIns="90000" tIns="45000" bIns="45000"/>
          <a:p>
            <a:r>
              <a:rPr b="0" lang="en-CA" sz="1050" spc="-1" strike="noStrike">
                <a:latin typeface="Arial"/>
              </a:rPr>
              <a:t>Last week, i extracted the nearest line to the permanent station, and estimated the road width. As the left image shows, and the right image is the updated result. The upper left shows the count.</a:t>
            </a:r>
            <a:endParaRPr b="0" lang="en-CA" sz="105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CustomShape 1"/>
          <p:cNvSpPr/>
          <p:nvPr/>
        </p:nvSpPr>
        <p:spPr>
          <a:xfrm>
            <a:off x="2880000" y="1188000"/>
            <a:ext cx="1512000" cy="504000"/>
          </a:xfrm>
          <a:custGeom>
            <a:avLst/>
            <a:gdLst/>
            <a:ahLst/>
            <a:rect l="0" t="0" r="r" b="b"/>
            <a:pathLst>
              <a:path w="4202" h="1401">
                <a:moveTo>
                  <a:pt x="0" y="350"/>
                </a:moveTo>
                <a:lnTo>
                  <a:pt x="3150" y="350"/>
                </a:lnTo>
                <a:lnTo>
                  <a:pt x="3150" y="0"/>
                </a:lnTo>
                <a:lnTo>
                  <a:pt x="4201" y="700"/>
                </a:lnTo>
                <a:lnTo>
                  <a:pt x="3150" y="1400"/>
                </a:lnTo>
                <a:lnTo>
                  <a:pt x="3150" y="1050"/>
                </a:lnTo>
                <a:lnTo>
                  <a:pt x="0" y="1050"/>
                </a:lnTo>
                <a:lnTo>
                  <a:pt x="0" y="350"/>
                </a:lnTo>
              </a:path>
            </a:pathLst>
          </a:custGeom>
          <a:solidFill>
            <a:srgbClr val="729fcf"/>
          </a:solidFill>
          <a:ln>
            <a:solidFill>
              <a:srgbClr val="3465a4"/>
            </a:solidFill>
          </a:ln>
        </p:spPr>
        <p:style>
          <a:lnRef idx="0"/>
          <a:fillRef idx="0"/>
          <a:effectRef idx="0"/>
          <a:fontRef idx="minor"/>
        </p:style>
      </p:sp>
      <p:pic>
        <p:nvPicPr>
          <p:cNvPr id="48" name="" descr=""/>
          <p:cNvPicPr/>
          <p:nvPr/>
        </p:nvPicPr>
        <p:blipFill>
          <a:blip r:embed="rId1"/>
          <a:stretch/>
        </p:blipFill>
        <p:spPr>
          <a:xfrm>
            <a:off x="0" y="6480"/>
            <a:ext cx="2736000" cy="2736000"/>
          </a:xfrm>
          <a:prstGeom prst="rect">
            <a:avLst/>
          </a:prstGeom>
          <a:ln>
            <a:noFill/>
          </a:ln>
        </p:spPr>
      </p:pic>
      <p:pic>
        <p:nvPicPr>
          <p:cNvPr id="49" name="" descr=""/>
          <p:cNvPicPr/>
          <p:nvPr/>
        </p:nvPicPr>
        <p:blipFill>
          <a:blip r:embed="rId2"/>
          <a:stretch/>
        </p:blipFill>
        <p:spPr>
          <a:xfrm>
            <a:off x="4410360" y="360"/>
            <a:ext cx="5670360" cy="56703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 descr=""/>
          <p:cNvPicPr/>
          <p:nvPr/>
        </p:nvPicPr>
        <p:blipFill>
          <a:blip r:embed="rId1"/>
          <a:stretch/>
        </p:blipFill>
        <p:spPr>
          <a:xfrm>
            <a:off x="18000" y="0"/>
            <a:ext cx="2808000" cy="2808000"/>
          </a:xfrm>
          <a:prstGeom prst="rect">
            <a:avLst/>
          </a:prstGeom>
          <a:ln>
            <a:noFill/>
          </a:ln>
        </p:spPr>
      </p:pic>
      <p:sp>
        <p:nvSpPr>
          <p:cNvPr id="51" name="CustomShape 1"/>
          <p:cNvSpPr/>
          <p:nvPr/>
        </p:nvSpPr>
        <p:spPr>
          <a:xfrm>
            <a:off x="2881080" y="1189080"/>
            <a:ext cx="1512000" cy="504000"/>
          </a:xfrm>
          <a:custGeom>
            <a:avLst/>
            <a:gdLst/>
            <a:ahLst/>
            <a:rect l="0" t="0" r="r" b="b"/>
            <a:pathLst>
              <a:path w="4202" h="1401">
                <a:moveTo>
                  <a:pt x="0" y="350"/>
                </a:moveTo>
                <a:lnTo>
                  <a:pt x="3150" y="350"/>
                </a:lnTo>
                <a:lnTo>
                  <a:pt x="3150" y="0"/>
                </a:lnTo>
                <a:lnTo>
                  <a:pt x="4201" y="700"/>
                </a:lnTo>
                <a:lnTo>
                  <a:pt x="3150" y="1400"/>
                </a:lnTo>
                <a:lnTo>
                  <a:pt x="3150" y="1050"/>
                </a:lnTo>
                <a:lnTo>
                  <a:pt x="0" y="1050"/>
                </a:lnTo>
                <a:lnTo>
                  <a:pt x="0" y="350"/>
                </a:lnTo>
              </a:path>
            </a:pathLst>
          </a:custGeom>
          <a:solidFill>
            <a:srgbClr val="729fcf"/>
          </a:solidFill>
          <a:ln>
            <a:solidFill>
              <a:srgbClr val="3465a4"/>
            </a:solidFill>
          </a:ln>
        </p:spPr>
        <p:style>
          <a:lnRef idx="0"/>
          <a:fillRef idx="0"/>
          <a:effectRef idx="0"/>
          <a:fontRef idx="minor"/>
        </p:style>
      </p:sp>
      <p:pic>
        <p:nvPicPr>
          <p:cNvPr id="52" name="" descr=""/>
          <p:cNvPicPr/>
          <p:nvPr/>
        </p:nvPicPr>
        <p:blipFill>
          <a:blip r:embed="rId2"/>
          <a:stretch/>
        </p:blipFill>
        <p:spPr>
          <a:xfrm>
            <a:off x="4410360" y="6480"/>
            <a:ext cx="5670360" cy="567036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CustomShape 1"/>
          <p:cNvSpPr/>
          <p:nvPr/>
        </p:nvSpPr>
        <p:spPr>
          <a:xfrm>
            <a:off x="504360" y="1080360"/>
            <a:ext cx="3545640" cy="2346840"/>
          </a:xfrm>
          <a:prstGeom prst="rect">
            <a:avLst/>
          </a:prstGeom>
          <a:noFill/>
          <a:ln>
            <a:noFill/>
          </a:ln>
        </p:spPr>
        <p:style>
          <a:lnRef idx="0"/>
          <a:fillRef idx="0"/>
          <a:effectRef idx="0"/>
          <a:fontRef idx="minor"/>
        </p:style>
        <p:txBody>
          <a:bodyPr lIns="90000" rIns="90000" tIns="45000" bIns="45000"/>
          <a:p>
            <a:pPr>
              <a:lnSpc>
                <a:spcPct val="150000"/>
              </a:lnSpc>
            </a:pPr>
            <a:r>
              <a:rPr b="0" lang="en-CA" sz="1800" spc="-1" strike="noStrike">
                <a:solidFill>
                  <a:srgbClr val="000000"/>
                </a:solidFill>
                <a:latin typeface="Arial"/>
                <a:ea typeface="DejaVu Sans"/>
              </a:rPr>
              <a:t>TODO:</a:t>
            </a:r>
            <a:endParaRPr b="0" lang="en-CA" sz="1800" spc="-1" strike="noStrike">
              <a:latin typeface="Arial"/>
            </a:endParaRPr>
          </a:p>
          <a:p>
            <a:pPr>
              <a:lnSpc>
                <a:spcPct val="150000"/>
              </a:lnSpc>
            </a:pPr>
            <a:r>
              <a:rPr b="0" lang="en-CA" sz="1300" spc="-1" strike="noStrike">
                <a:solidFill>
                  <a:srgbClr val="000000"/>
                </a:solidFill>
                <a:latin typeface="Arial"/>
                <a:ea typeface="DejaVu Sans"/>
              </a:rPr>
              <a:t>1. Remove cars parking on the roadside</a:t>
            </a:r>
            <a:endParaRPr b="0" lang="en-CA" sz="1300" spc="-1" strike="noStrike">
              <a:latin typeface="Arial"/>
            </a:endParaRPr>
          </a:p>
          <a:p>
            <a:pPr>
              <a:lnSpc>
                <a:spcPct val="150000"/>
              </a:lnSpc>
            </a:pPr>
            <a:r>
              <a:rPr b="0" lang="en-CA" sz="1300" spc="-1" strike="noStrike">
                <a:solidFill>
                  <a:srgbClr val="000000"/>
                </a:solidFill>
                <a:latin typeface="Arial"/>
                <a:ea typeface="DejaVu Sans"/>
              </a:rPr>
              <a:t>2. Summarize the vehicle count and road characteristics according to the same road</a:t>
            </a:r>
            <a:endParaRPr b="0" lang="en-CA" sz="1300" spc="-1" strike="noStrike">
              <a:latin typeface="Arial"/>
            </a:endParaRPr>
          </a:p>
          <a:p>
            <a:pPr>
              <a:lnSpc>
                <a:spcPct val="150000"/>
              </a:lnSpc>
            </a:pPr>
            <a:endParaRPr b="0" lang="en-CA" sz="1300" spc="-1" strike="noStrike">
              <a:latin typeface="Arial"/>
            </a:endParaRPr>
          </a:p>
          <a:p>
            <a:pPr>
              <a:lnSpc>
                <a:spcPct val="150000"/>
              </a:lnSpc>
            </a:pPr>
            <a:endParaRPr b="0" lang="en-CA" sz="1300" spc="-1" strike="noStrike">
              <a:latin typeface="Arial"/>
            </a:endParaRPr>
          </a:p>
        </p:txBody>
      </p:sp>
      <p:pic>
        <p:nvPicPr>
          <p:cNvPr id="54" name="" descr=""/>
          <p:cNvPicPr/>
          <p:nvPr/>
        </p:nvPicPr>
        <p:blipFill>
          <a:blip r:embed="rId1"/>
          <a:stretch/>
        </p:blipFill>
        <p:spPr>
          <a:xfrm>
            <a:off x="4410360" y="6480"/>
            <a:ext cx="5670360" cy="56703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1557</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2020-03-01T23:05:37Z</dcterms:created>
  <dc:creator/>
  <dc:description/>
  <dc:language>en-CA</dc:language>
  <cp:lastModifiedBy/>
  <dcterms:modified xsi:type="dcterms:W3CDTF">2020-04-28T23:29:03Z</dcterms:modified>
  <cp:revision>21</cp:revision>
  <dc:subject/>
  <dc:title/>
</cp:coreProperties>
</file>